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8" r:id="rId4"/>
    <p:sldId id="269" r:id="rId5"/>
    <p:sldId id="270" r:id="rId6"/>
    <p:sldId id="272" r:id="rId7"/>
    <p:sldId id="271" r:id="rId8"/>
    <p:sldId id="274" r:id="rId9"/>
    <p:sldId id="275" r:id="rId10"/>
    <p:sldId id="273" r:id="rId11"/>
    <p:sldId id="290" r:id="rId12"/>
    <p:sldId id="291" r:id="rId13"/>
    <p:sldId id="292" r:id="rId14"/>
    <p:sldId id="293" r:id="rId15"/>
    <p:sldId id="276" r:id="rId16"/>
    <p:sldId id="277" r:id="rId17"/>
    <p:sldId id="279" r:id="rId18"/>
    <p:sldId id="280" r:id="rId19"/>
    <p:sldId id="283" r:id="rId20"/>
    <p:sldId id="284" r:id="rId21"/>
    <p:sldId id="285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Климов" initials="АК" lastIdx="2" clrIdx="0">
    <p:extLst>
      <p:ext uri="{19B8F6BF-5375-455C-9EA6-DF929625EA0E}">
        <p15:presenceInfo xmlns:p15="http://schemas.microsoft.com/office/powerpoint/2012/main" userId="fecc7b8136c732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19F82-D039-484A-8ADC-DE62B1798C53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F1B0-3BF2-492F-A20F-4760EE8FA1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410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E1AFE5-1AD8-4F24-A2A2-8927EF132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C0A76A-0357-48A5-A0D1-6FD488FD4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07B404-37AF-4BC7-A65E-BE291E99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962A3C-84F8-47C8-BA84-358D36F6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137F40-31FC-40B9-B987-0B744D1F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01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FFB52-FE54-4515-A0C3-3E8E01A7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583288-B8F8-44F0-8A81-14F46F8FF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D98F86-FA03-4A75-8CDA-9FA7E938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6D45E6-0772-41C4-8EEA-0490DC11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31113F-5291-4327-A5F2-3197D092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45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0107EE9-94FA-4610-8089-E80EF7FA0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D06178-BA3A-456E-99DB-448019252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C085FF-D4C1-426F-A90E-ED536596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2EB29F-C2A7-417C-B43F-20F039B7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906CE2-2FC3-485E-8D06-6B1A806D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72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7DEAC-0D3D-409B-9E5C-68CC46E4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932C72-D77A-40FC-9512-09DB02C8C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0ED5F-CD54-4CAF-9397-F2803B48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B9EF9B-A160-4C78-AD67-0693559C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A6150C-E390-46C7-B48C-B6B31EE0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77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EC2564-EF01-44CA-BDB1-97278D36A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9D28A8-2480-42DE-8520-B2D1E3FEE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7EC45E-45D2-4DF0-9076-39D77E73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8EE740-0CDE-4E30-AA8F-9E37D447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E48886-4705-4DAC-ACEE-05C281F7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24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EEFB2-EF09-4889-B846-320D190F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8A021F-1EDF-4D5B-9DC7-0382A646D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835C12-2403-4120-8029-B7BF203C3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92E116-44AB-43BA-B607-10AB77B0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D86448-9E57-4BAC-A2EA-8B08C0A0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3A4BE8-15D5-4A1B-8BBB-7590DB75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51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D13B5-27A8-4B0F-A69D-574A7BB1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508F0C-216E-40BE-A775-201049953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82D081-D9C2-4AB5-A3ED-AB5240AD0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C733518-F98C-4C77-B651-83C61A5E4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715E5E7-3CC1-4602-A8DC-3006143BC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04995F-2E2D-472C-8D26-49457BD0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A827A5-D025-4FC6-99B0-CE43DC54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DDEB71-B6DF-4C45-A533-CAC2C0D3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39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A6713-6436-417B-A045-EFE251BF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90B67A-0DFE-4965-948A-A7C5EF1FB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8E0DBF-1906-4C75-AB20-B5049E34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C0CAB0-F55B-41E1-86FF-9959B19A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52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0D65334-853D-44CE-9E6D-869B19DC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795B0B0-B5F5-4B60-AE7F-636A49173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96462A-1E18-494E-B436-BCE2456E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7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705C1-404D-481E-BED6-29B393AF6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B801BB-3104-4D57-A8C3-5155DCFB8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95B0FD-1DEF-4726-A957-2ACB02D1D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B299B3-3D0C-4F15-9DEB-AA99A3CBA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FD1A18-CC7F-49CE-BA46-BED135623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CC3977-8F65-4AF3-8D64-B0098789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3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242FA-535B-40C0-A245-6B369CD5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ECFC7A-4201-47CC-A059-B5E5343E1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9DCF60-D762-4854-9BBD-B26BD098E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646CBF-CA21-4D0A-A8D8-1A5F8625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0E082A-A29D-42FA-A2D1-31D1F266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2889AA-4009-4F8E-9A1D-D1D2A498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2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171DC-F86A-4E80-8CD4-EA5DD1DE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D74F38-0859-4054-B027-8C27A7656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CD406D-713C-47AF-8B4B-31712158F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AE307-9F27-40D0-984D-142EE0B62D5A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95B670-CC4A-4F4B-AED0-408FD6B7D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0961EA-D332-4CB9-9A85-1F101F11F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3A85E-6CEA-453D-BB22-F78B669AA0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85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6D29D-F6EC-406F-AC9C-FA8F05831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Использование </a:t>
            </a:r>
            <a:r>
              <a:rPr lang="en-US" dirty="0"/>
              <a:t>IPS </a:t>
            </a:r>
            <a:r>
              <a:rPr lang="ru-RU" dirty="0"/>
              <a:t>в системах умного дома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547C79-C135-498E-B1A9-BB0008774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13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973DC8-735F-4F26-81F5-4CD909C64392}"/>
              </a:ext>
            </a:extLst>
          </p:cNvPr>
          <p:cNvSpPr txBox="1"/>
          <p:nvPr/>
        </p:nvSpPr>
        <p:spPr>
          <a:xfrm>
            <a:off x="3980306" y="167660"/>
            <a:ext cx="4231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IPS </a:t>
            </a:r>
            <a:r>
              <a:rPr lang="ru-RU" sz="4800" dirty="0">
                <a:solidFill>
                  <a:schemeClr val="bg1"/>
                </a:solidFill>
              </a:rPr>
              <a:t>технологии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545A91-2FF9-4987-992A-0E3B5B759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50" y="1967341"/>
            <a:ext cx="574893" cy="57489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58113BF-4507-44B9-8E2D-D85F38E6E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023" y="1967341"/>
            <a:ext cx="1707251" cy="170449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F17F9-6265-42E5-B529-AC93AC0A52BD}"/>
              </a:ext>
            </a:extLst>
          </p:cNvPr>
          <p:cNvSpPr txBox="1"/>
          <p:nvPr/>
        </p:nvSpPr>
        <p:spPr>
          <a:xfrm>
            <a:off x="1115538" y="3671833"/>
            <a:ext cx="1832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Ультразвук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1BBE077-2E96-4999-980B-CDD060BB8C6A}"/>
              </a:ext>
            </a:extLst>
          </p:cNvPr>
          <p:cNvCxnSpPr/>
          <p:nvPr/>
        </p:nvCxnSpPr>
        <p:spPr>
          <a:xfrm>
            <a:off x="1115538" y="4195053"/>
            <a:ext cx="183274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9C04B27-94A1-4077-AD65-F2D39D29C366}"/>
              </a:ext>
            </a:extLst>
          </p:cNvPr>
          <p:cNvSpPr txBox="1"/>
          <p:nvPr/>
        </p:nvSpPr>
        <p:spPr>
          <a:xfrm>
            <a:off x="1115538" y="4195053"/>
            <a:ext cx="1211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Точность:</a:t>
            </a:r>
          </a:p>
          <a:p>
            <a:r>
              <a:rPr lang="ru-RU" sz="2000" dirty="0">
                <a:solidFill>
                  <a:schemeClr val="bg1"/>
                </a:solidFill>
              </a:rPr>
              <a:t>1-5 см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E103CF7-FD94-4C0F-AA5E-96B4A8777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5336" y="1967341"/>
            <a:ext cx="1704492" cy="170449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DF1209-CC88-44B6-A456-AC4801B69BD8}"/>
              </a:ext>
            </a:extLst>
          </p:cNvPr>
          <p:cNvSpPr txBox="1"/>
          <p:nvPr/>
        </p:nvSpPr>
        <p:spPr>
          <a:xfrm>
            <a:off x="3707082" y="3672020"/>
            <a:ext cx="23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Ultrawideband</a:t>
            </a:r>
            <a:endParaRPr lang="ru-RU" sz="2800" dirty="0">
              <a:solidFill>
                <a:schemeClr val="bg1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C1630BC0-74B5-4550-A174-123160735306}"/>
              </a:ext>
            </a:extLst>
          </p:cNvPr>
          <p:cNvCxnSpPr/>
          <p:nvPr/>
        </p:nvCxnSpPr>
        <p:spPr>
          <a:xfrm>
            <a:off x="3707082" y="4195240"/>
            <a:ext cx="183274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6466A7-AF93-4811-A0E2-0608B8A63438}"/>
              </a:ext>
            </a:extLst>
          </p:cNvPr>
          <p:cNvSpPr txBox="1"/>
          <p:nvPr/>
        </p:nvSpPr>
        <p:spPr>
          <a:xfrm>
            <a:off x="3707082" y="4195240"/>
            <a:ext cx="1211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Точность:</a:t>
            </a:r>
          </a:p>
          <a:p>
            <a:r>
              <a:rPr lang="en-US" sz="2000" dirty="0">
                <a:solidFill>
                  <a:schemeClr val="bg1"/>
                </a:solidFill>
              </a:rPr>
              <a:t>5</a:t>
            </a:r>
            <a:r>
              <a:rPr lang="ru-RU" sz="2000" dirty="0">
                <a:solidFill>
                  <a:schemeClr val="bg1"/>
                </a:solidFill>
              </a:rPr>
              <a:t>-</a:t>
            </a:r>
            <a:r>
              <a:rPr lang="en-US" sz="2000" dirty="0">
                <a:solidFill>
                  <a:schemeClr val="bg1"/>
                </a:solidFill>
              </a:rPr>
              <a:t>30</a:t>
            </a:r>
            <a:r>
              <a:rPr lang="ru-RU" sz="2000" dirty="0">
                <a:solidFill>
                  <a:schemeClr val="bg1"/>
                </a:solidFill>
              </a:rPr>
              <a:t> см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7D240EA-20DD-476E-832A-EE75897F8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813" y="1967341"/>
            <a:ext cx="1704492" cy="170449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DECA781-38E2-4A29-A938-11756BA8F567}"/>
              </a:ext>
            </a:extLst>
          </p:cNvPr>
          <p:cNvSpPr txBox="1"/>
          <p:nvPr/>
        </p:nvSpPr>
        <p:spPr>
          <a:xfrm>
            <a:off x="6318686" y="3671833"/>
            <a:ext cx="2291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Bluetooth/BLE</a:t>
            </a:r>
            <a:endParaRPr lang="ru-RU" sz="2800" dirty="0">
              <a:solidFill>
                <a:schemeClr val="bg1"/>
              </a:solidFill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1331D8FC-58E9-4949-85AB-80F8231EB041}"/>
              </a:ext>
            </a:extLst>
          </p:cNvPr>
          <p:cNvCxnSpPr/>
          <p:nvPr/>
        </p:nvCxnSpPr>
        <p:spPr>
          <a:xfrm>
            <a:off x="6318686" y="4195053"/>
            <a:ext cx="183274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8206FA4-6922-422E-A5FC-AA26935D3C34}"/>
              </a:ext>
            </a:extLst>
          </p:cNvPr>
          <p:cNvSpPr txBox="1"/>
          <p:nvPr/>
        </p:nvSpPr>
        <p:spPr>
          <a:xfrm>
            <a:off x="6318686" y="4195053"/>
            <a:ext cx="1211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Точность:</a:t>
            </a:r>
          </a:p>
          <a:p>
            <a:r>
              <a:rPr lang="en-US" sz="2000" dirty="0">
                <a:solidFill>
                  <a:schemeClr val="bg1"/>
                </a:solidFill>
              </a:rPr>
              <a:t>30</a:t>
            </a:r>
            <a:r>
              <a:rPr lang="ru-RU" sz="2000" dirty="0">
                <a:solidFill>
                  <a:schemeClr val="bg1"/>
                </a:solidFill>
              </a:rPr>
              <a:t>см-1 м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32D19B8-3283-447D-B273-811A6ADA0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1528" y="2183566"/>
            <a:ext cx="1707251" cy="134550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5D76F6C-42E0-4E9D-8EB6-F67811FF5345}"/>
              </a:ext>
            </a:extLst>
          </p:cNvPr>
          <p:cNvSpPr txBox="1"/>
          <p:nvPr/>
        </p:nvSpPr>
        <p:spPr>
          <a:xfrm>
            <a:off x="9126033" y="3671833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Wi-Fi</a:t>
            </a:r>
            <a:endParaRPr lang="ru-RU" sz="2800" dirty="0">
              <a:solidFill>
                <a:schemeClr val="bg1"/>
              </a:solidFill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7BD4CD0-FA7A-481C-8BF1-C233C997318E}"/>
              </a:ext>
            </a:extLst>
          </p:cNvPr>
          <p:cNvCxnSpPr/>
          <p:nvPr/>
        </p:nvCxnSpPr>
        <p:spPr>
          <a:xfrm>
            <a:off x="9126033" y="4195053"/>
            <a:ext cx="183274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EC0E3F-9C5A-47AC-9FDD-0CC8085664B2}"/>
              </a:ext>
            </a:extLst>
          </p:cNvPr>
          <p:cNvSpPr txBox="1"/>
          <p:nvPr/>
        </p:nvSpPr>
        <p:spPr>
          <a:xfrm>
            <a:off x="9126033" y="4195053"/>
            <a:ext cx="1211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Точность:</a:t>
            </a:r>
          </a:p>
          <a:p>
            <a:r>
              <a:rPr lang="ru-RU" sz="2000" dirty="0">
                <a:solidFill>
                  <a:schemeClr val="bg1"/>
                </a:solidFill>
              </a:rPr>
              <a:t>50см-3 м</a:t>
            </a:r>
          </a:p>
        </p:txBody>
      </p:sp>
    </p:spTree>
    <p:extLst>
      <p:ext uri="{BB962C8B-B14F-4D97-AF65-F5344CB8AC3E}">
        <p14:creationId xmlns:p14="http://schemas.microsoft.com/office/powerpoint/2010/main" val="3578879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724D9C-DFB4-4DE1-9240-A7D4293F2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277" y="1"/>
            <a:ext cx="11660911" cy="68614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6EFE0-0B84-45A5-9703-8D6127BFA022}"/>
              </a:ext>
            </a:extLst>
          </p:cNvPr>
          <p:cNvSpPr/>
          <p:nvPr/>
        </p:nvSpPr>
        <p:spPr>
          <a:xfrm>
            <a:off x="0" y="0"/>
            <a:ext cx="123001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0000">
                <a:srgbClr val="000000">
                  <a:alpha val="84000"/>
                </a:srgbClr>
              </a:gs>
              <a:gs pos="56000">
                <a:srgbClr val="000000"/>
              </a:gs>
              <a:gs pos="43000">
                <a:srgbClr val="000000">
                  <a:alpha val="97000"/>
                </a:srgbClr>
              </a:gs>
              <a:gs pos="21000">
                <a:srgbClr val="000000">
                  <a:alpha val="72000"/>
                </a:srgbClr>
              </a:gs>
              <a:gs pos="11000">
                <a:schemeClr val="tx1">
                  <a:lumMod val="76000"/>
                  <a:lumOff val="24000"/>
                  <a:alpha val="65000"/>
                </a:schemeClr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51D80-641F-477F-84BB-FA5B94CEBD31}"/>
              </a:ext>
            </a:extLst>
          </p:cNvPr>
          <p:cNvSpPr txBox="1"/>
          <p:nvPr/>
        </p:nvSpPr>
        <p:spPr>
          <a:xfrm>
            <a:off x="2273055" y="582521"/>
            <a:ext cx="2459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Wi-Fi IPS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5D240A-4077-4583-824E-D33EEF995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664" y="246612"/>
            <a:ext cx="1707251" cy="134550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F7A144-03EF-47E3-9EB8-FD6C1395DD28}"/>
              </a:ext>
            </a:extLst>
          </p:cNvPr>
          <p:cNvSpPr txBox="1"/>
          <p:nvPr/>
        </p:nvSpPr>
        <p:spPr>
          <a:xfrm>
            <a:off x="412955" y="2133600"/>
            <a:ext cx="4319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RSSI/TDOA/</a:t>
            </a:r>
            <a:r>
              <a:rPr lang="en-US" dirty="0" err="1">
                <a:solidFill>
                  <a:schemeClr val="bg1"/>
                </a:solidFill>
              </a:rPr>
              <a:t>ToF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Сравнительно низкая точность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Сравнительно высокое энергопотребление и стоимость инфраструктуры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Высокая зашумленность сигнала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Потенциальные проблемы с безопасностью</a:t>
            </a:r>
          </a:p>
        </p:txBody>
      </p:sp>
    </p:spTree>
    <p:extLst>
      <p:ext uri="{BB962C8B-B14F-4D97-AF65-F5344CB8AC3E}">
        <p14:creationId xmlns:p14="http://schemas.microsoft.com/office/powerpoint/2010/main" val="2243508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724D9C-DFB4-4DE1-9240-A7D4293F2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" y="0"/>
            <a:ext cx="12171251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6EFE0-0B84-45A5-9703-8D6127BFA022}"/>
              </a:ext>
            </a:extLst>
          </p:cNvPr>
          <p:cNvSpPr/>
          <p:nvPr/>
        </p:nvSpPr>
        <p:spPr>
          <a:xfrm>
            <a:off x="0" y="0"/>
            <a:ext cx="11936361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0000">
                <a:srgbClr val="000000">
                  <a:alpha val="84000"/>
                </a:srgbClr>
              </a:gs>
              <a:gs pos="56000">
                <a:srgbClr val="000000"/>
              </a:gs>
              <a:gs pos="43000">
                <a:srgbClr val="000000">
                  <a:alpha val="97000"/>
                </a:srgbClr>
              </a:gs>
              <a:gs pos="21000">
                <a:srgbClr val="000000">
                  <a:alpha val="72000"/>
                </a:srgbClr>
              </a:gs>
              <a:gs pos="11000">
                <a:schemeClr val="tx1">
                  <a:lumMod val="76000"/>
                  <a:lumOff val="24000"/>
                  <a:alpha val="65000"/>
                </a:schemeClr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51D80-641F-477F-84BB-FA5B94CEBD31}"/>
              </a:ext>
            </a:extLst>
          </p:cNvPr>
          <p:cNvSpPr txBox="1"/>
          <p:nvPr/>
        </p:nvSpPr>
        <p:spPr>
          <a:xfrm>
            <a:off x="2270799" y="343525"/>
            <a:ext cx="4924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Ультразвуковые</a:t>
            </a:r>
          </a:p>
          <a:p>
            <a:r>
              <a:rPr lang="en-US" sz="4400" dirty="0">
                <a:solidFill>
                  <a:schemeClr val="bg1"/>
                </a:solidFill>
              </a:rPr>
              <a:t> IPS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7A144-03EF-47E3-9EB8-FD6C1395DD28}"/>
              </a:ext>
            </a:extLst>
          </p:cNvPr>
          <p:cNvSpPr txBox="1"/>
          <p:nvPr/>
        </p:nvSpPr>
        <p:spPr>
          <a:xfrm>
            <a:off x="412955" y="2133600"/>
            <a:ext cx="43199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ToF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TDoA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технологии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Высокая точность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Высокая стоимость при внедрении в уже существующий дом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Существуют решения проблем </a:t>
            </a:r>
            <a:r>
              <a:rPr lang="ru-RU" dirty="0" err="1">
                <a:solidFill>
                  <a:schemeClr val="bg1"/>
                </a:solidFill>
              </a:rPr>
              <a:t>переотражения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en-US" dirty="0">
                <a:solidFill>
                  <a:schemeClr val="bg1"/>
                </a:solidFill>
              </a:rPr>
              <a:t>multipathing</a:t>
            </a: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Незначительно сниженная точность позиционирования подвижных объектов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BA8138-3C4B-47FB-973A-296E663AF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643" y="214554"/>
            <a:ext cx="1707251" cy="170449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89071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724D9C-DFB4-4DE1-9240-A7D4293F2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26" r="34526"/>
          <a:stretch/>
        </p:blipFill>
        <p:spPr>
          <a:xfrm>
            <a:off x="-2975000" y="-2739"/>
            <a:ext cx="15165476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6EFE0-0B84-45A5-9703-8D6127BFA022}"/>
              </a:ext>
            </a:extLst>
          </p:cNvPr>
          <p:cNvSpPr/>
          <p:nvPr/>
        </p:nvSpPr>
        <p:spPr>
          <a:xfrm>
            <a:off x="98322" y="0"/>
            <a:ext cx="1201502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0000">
                <a:srgbClr val="000000">
                  <a:alpha val="84000"/>
                </a:srgbClr>
              </a:gs>
              <a:gs pos="56000">
                <a:srgbClr val="000000"/>
              </a:gs>
              <a:gs pos="43000">
                <a:srgbClr val="000000">
                  <a:alpha val="97000"/>
                </a:srgbClr>
              </a:gs>
              <a:gs pos="21000">
                <a:srgbClr val="000000">
                  <a:alpha val="72000"/>
                </a:srgbClr>
              </a:gs>
              <a:gs pos="11000">
                <a:schemeClr val="tx1">
                  <a:lumMod val="76000"/>
                  <a:lumOff val="24000"/>
                  <a:alpha val="65000"/>
                </a:schemeClr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51D80-641F-477F-84BB-FA5B94CEBD31}"/>
              </a:ext>
            </a:extLst>
          </p:cNvPr>
          <p:cNvSpPr txBox="1"/>
          <p:nvPr/>
        </p:nvSpPr>
        <p:spPr>
          <a:xfrm>
            <a:off x="2270799" y="461512"/>
            <a:ext cx="4924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BLE IPS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7A144-03EF-47E3-9EB8-FD6C1395DD28}"/>
              </a:ext>
            </a:extLst>
          </p:cNvPr>
          <p:cNvSpPr txBox="1"/>
          <p:nvPr/>
        </p:nvSpPr>
        <p:spPr>
          <a:xfrm>
            <a:off x="412955" y="2133600"/>
            <a:ext cx="43199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RSSI/</a:t>
            </a:r>
            <a:r>
              <a:rPr lang="en-US" dirty="0" err="1">
                <a:solidFill>
                  <a:schemeClr val="bg1"/>
                </a:solidFill>
              </a:rPr>
              <a:t>TDoA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Сравнительная низкая стоимость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Доступность на большинстве существующих смартфонов (не нужен специальный токен)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Сравнительно низкая точность (повышается увеличением количества сенсоров)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BA8138-3C4B-47FB-973A-296E663AF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022" y="214554"/>
            <a:ext cx="1704492" cy="170449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97871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724D9C-DFB4-4DE1-9240-A7D4293F2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26" r="34526"/>
          <a:stretch/>
        </p:blipFill>
        <p:spPr>
          <a:xfrm>
            <a:off x="-2975000" y="-2739"/>
            <a:ext cx="15165476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6EFE0-0B84-45A5-9703-8D6127BFA022}"/>
              </a:ext>
            </a:extLst>
          </p:cNvPr>
          <p:cNvSpPr/>
          <p:nvPr/>
        </p:nvSpPr>
        <p:spPr>
          <a:xfrm>
            <a:off x="98322" y="0"/>
            <a:ext cx="1201502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0000">
                <a:srgbClr val="000000">
                  <a:alpha val="84000"/>
                </a:srgbClr>
              </a:gs>
              <a:gs pos="56000">
                <a:srgbClr val="000000"/>
              </a:gs>
              <a:gs pos="43000">
                <a:srgbClr val="000000">
                  <a:alpha val="97000"/>
                </a:srgbClr>
              </a:gs>
              <a:gs pos="21000">
                <a:srgbClr val="000000">
                  <a:alpha val="72000"/>
                </a:srgbClr>
              </a:gs>
              <a:gs pos="11000">
                <a:schemeClr val="tx1">
                  <a:lumMod val="76000"/>
                  <a:lumOff val="24000"/>
                  <a:alpha val="65000"/>
                </a:schemeClr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51D80-641F-477F-84BB-FA5B94CEBD31}"/>
              </a:ext>
            </a:extLst>
          </p:cNvPr>
          <p:cNvSpPr txBox="1"/>
          <p:nvPr/>
        </p:nvSpPr>
        <p:spPr>
          <a:xfrm>
            <a:off x="2270799" y="461512"/>
            <a:ext cx="4924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UWB IPS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7A144-03EF-47E3-9EB8-FD6C1395DD28}"/>
              </a:ext>
            </a:extLst>
          </p:cNvPr>
          <p:cNvSpPr txBox="1"/>
          <p:nvPr/>
        </p:nvSpPr>
        <p:spPr>
          <a:xfrm>
            <a:off x="412955" y="2133600"/>
            <a:ext cx="43199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ToF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TDoA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Новая технология, малодоступна на современных устройствах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Очень высокая точность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Высокая помехозащищенность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Высокая стоимость установки на сегодняшний день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Высокая защищенность от взлома и постороннего вмешательства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BA8138-3C4B-47FB-973A-296E663AF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022" y="214554"/>
            <a:ext cx="1704492" cy="170449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531946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724D9C-DFB4-4DE1-9240-A7D4293F2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6476" y="0"/>
            <a:ext cx="9144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6EFE0-0B84-45A5-9703-8D6127BFA022}"/>
              </a:ext>
            </a:extLst>
          </p:cNvPr>
          <p:cNvSpPr/>
          <p:nvPr/>
        </p:nvSpPr>
        <p:spPr>
          <a:xfrm>
            <a:off x="0" y="0"/>
            <a:ext cx="11239500" cy="6858000"/>
          </a:xfrm>
          <a:prstGeom prst="rect">
            <a:avLst/>
          </a:prstGeom>
          <a:gradFill>
            <a:gsLst>
              <a:gs pos="12000">
                <a:schemeClr val="tx1">
                  <a:lumMod val="72000"/>
                  <a:lumOff val="28000"/>
                  <a:alpha val="65000"/>
                </a:schemeClr>
              </a:gs>
              <a:gs pos="0">
                <a:schemeClr val="bg1">
                  <a:alpha val="0"/>
                  <a:lumMod val="38000"/>
                </a:schemeClr>
              </a:gs>
              <a:gs pos="68000">
                <a:srgbClr val="000000"/>
              </a:gs>
              <a:gs pos="39000">
                <a:srgbClr val="000000">
                  <a:alpha val="85000"/>
                </a:srgbClr>
              </a:gs>
              <a:gs pos="26000">
                <a:schemeClr val="tx1">
                  <a:alpha val="84000"/>
                  <a:lumMod val="88000"/>
                  <a:lumOff val="12000"/>
                </a:schemeClr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48DF9-25FD-4050-968D-6C616394E409}"/>
              </a:ext>
            </a:extLst>
          </p:cNvPr>
          <p:cNvSpPr txBox="1"/>
          <p:nvPr/>
        </p:nvSpPr>
        <p:spPr>
          <a:xfrm>
            <a:off x="142113" y="4113937"/>
            <a:ext cx="38576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Задачи токена: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Передавать сигнал, позволяющий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определить положение токена 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системе координат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Передавать пользовательскую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информацию о токене (Имя,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права, тип, </a:t>
            </a:r>
            <a:r>
              <a:rPr lang="ru-RU" dirty="0" err="1">
                <a:solidFill>
                  <a:schemeClr val="bg1"/>
                </a:solidFill>
              </a:rPr>
              <a:t>и.т.д</a:t>
            </a:r>
            <a:r>
              <a:rPr lang="ru-RU" dirty="0">
                <a:solidFill>
                  <a:schemeClr val="bg1"/>
                </a:solidFill>
              </a:rPr>
              <a:t>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9C358-E14B-42CB-A7AD-F33A1BF99307}"/>
              </a:ext>
            </a:extLst>
          </p:cNvPr>
          <p:cNvSpPr txBox="1"/>
          <p:nvPr/>
        </p:nvSpPr>
        <p:spPr>
          <a:xfrm>
            <a:off x="288122" y="865912"/>
            <a:ext cx="38576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Токен (</a:t>
            </a:r>
            <a:r>
              <a:rPr lang="en-US" dirty="0">
                <a:solidFill>
                  <a:schemeClr val="bg1"/>
                </a:solidFill>
              </a:rPr>
              <a:t>tag)</a:t>
            </a:r>
            <a:r>
              <a:rPr lang="ru-RU" dirty="0">
                <a:solidFill>
                  <a:schemeClr val="bg1"/>
                </a:solidFill>
              </a:rPr>
              <a:t> – устройство пользователя, делающее носителя подвижной частью </a:t>
            </a:r>
            <a:r>
              <a:rPr lang="en-US" dirty="0">
                <a:solidFill>
                  <a:schemeClr val="bg1"/>
                </a:solidFill>
              </a:rPr>
              <a:t>IPS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Один из лучших примеров токена для задач </a:t>
            </a:r>
            <a:r>
              <a:rPr lang="en-US" dirty="0">
                <a:solidFill>
                  <a:schemeClr val="bg1"/>
                </a:solidFill>
              </a:rPr>
              <a:t>IPS</a:t>
            </a:r>
            <a:r>
              <a:rPr lang="ru-RU" dirty="0">
                <a:solidFill>
                  <a:schemeClr val="bg1"/>
                </a:solidFill>
              </a:rPr>
              <a:t> в разрезе </a:t>
            </a:r>
            <a:r>
              <a:rPr lang="en-US" dirty="0" err="1">
                <a:solidFill>
                  <a:schemeClr val="bg1"/>
                </a:solidFill>
              </a:rPr>
              <a:t>SmartHome</a:t>
            </a:r>
            <a:r>
              <a:rPr lang="ru-RU" dirty="0">
                <a:solidFill>
                  <a:schemeClr val="bg1"/>
                </a:solidFill>
              </a:rPr>
              <a:t> - смартфон</a:t>
            </a:r>
          </a:p>
        </p:txBody>
      </p:sp>
    </p:spTree>
    <p:extLst>
      <p:ext uri="{BB962C8B-B14F-4D97-AF65-F5344CB8AC3E}">
        <p14:creationId xmlns:p14="http://schemas.microsoft.com/office/powerpoint/2010/main" val="421624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973DC8-735F-4F26-81F5-4CD909C64392}"/>
              </a:ext>
            </a:extLst>
          </p:cNvPr>
          <p:cNvSpPr txBox="1"/>
          <p:nvPr/>
        </p:nvSpPr>
        <p:spPr>
          <a:xfrm>
            <a:off x="2906549" y="167660"/>
            <a:ext cx="6368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Информация с токенов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5B33A5-2541-488F-A94B-4F3DB81D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289"/>
            <a:ext cx="7281438" cy="45153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801A53-7261-443B-B312-5DBC7F5C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91" y="4323227"/>
            <a:ext cx="279223" cy="5429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545A91-2FF9-4987-992A-0E3B5B75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50" y="1805416"/>
            <a:ext cx="574893" cy="5748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76C6D2-D2DA-4E26-BA67-305066CE6696}"/>
              </a:ext>
            </a:extLst>
          </p:cNvPr>
          <p:cNvSpPr txBox="1"/>
          <p:nvPr/>
        </p:nvSpPr>
        <p:spPr>
          <a:xfrm>
            <a:off x="8601180" y="1576609"/>
            <a:ext cx="33289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Помимо основной информации (координаты положения токена в системе координат), токен может передавать произвольную пользовательскую информацию: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Зона в которой находится токен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Последнее время активности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Права токена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Имя токена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И.т.д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A490FE-C4B6-4F69-B975-4F7FDF1E0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95" y="2441044"/>
            <a:ext cx="279223" cy="542934"/>
          </a:xfrm>
          <a:prstGeom prst="rect">
            <a:avLst/>
          </a:prstGeom>
        </p:spPr>
      </p:pic>
      <p:sp>
        <p:nvSpPr>
          <p:cNvPr id="3" name="Облачко с текстом: прямоугольное 2">
            <a:extLst>
              <a:ext uri="{FF2B5EF4-FFF2-40B4-BE49-F238E27FC236}">
                <a16:creationId xmlns:a16="http://schemas.microsoft.com/office/drawing/2014/main" id="{CC5D14BE-7D5B-4463-BE9A-A5BC5B089B78}"/>
              </a:ext>
            </a:extLst>
          </p:cNvPr>
          <p:cNvSpPr/>
          <p:nvPr/>
        </p:nvSpPr>
        <p:spPr>
          <a:xfrm>
            <a:off x="5956977" y="2983978"/>
            <a:ext cx="1773002" cy="1155581"/>
          </a:xfrm>
          <a:prstGeom prst="wedgeRect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Name: Person1</a:t>
            </a:r>
          </a:p>
          <a:p>
            <a:pPr algn="ctr"/>
            <a:r>
              <a:rPr lang="en-US" sz="1200" dirty="0"/>
              <a:t>Position: x1, y1</a:t>
            </a:r>
          </a:p>
          <a:p>
            <a:pPr algn="ctr"/>
            <a:r>
              <a:rPr lang="en-US" sz="1200" dirty="0"/>
              <a:t>Room: Bedroom</a:t>
            </a:r>
          </a:p>
          <a:p>
            <a:pPr algn="ctr"/>
            <a:r>
              <a:rPr lang="en-US" sz="1200" dirty="0"/>
              <a:t>Last active: &lt;sec</a:t>
            </a:r>
          </a:p>
          <a:p>
            <a:pPr algn="ctr"/>
            <a:r>
              <a:rPr lang="en-US" sz="1200" dirty="0"/>
              <a:t>Role: Adult</a:t>
            </a:r>
            <a:endParaRPr lang="ru-RU" sz="1200" dirty="0"/>
          </a:p>
        </p:txBody>
      </p:sp>
      <p:sp>
        <p:nvSpPr>
          <p:cNvPr id="20" name="Облачко с текстом: прямоугольное 19">
            <a:extLst>
              <a:ext uri="{FF2B5EF4-FFF2-40B4-BE49-F238E27FC236}">
                <a16:creationId xmlns:a16="http://schemas.microsoft.com/office/drawing/2014/main" id="{1FE61103-B167-43F6-B011-182FBD30EC9C}"/>
              </a:ext>
            </a:extLst>
          </p:cNvPr>
          <p:cNvSpPr/>
          <p:nvPr/>
        </p:nvSpPr>
        <p:spPr>
          <a:xfrm>
            <a:off x="1787378" y="1084147"/>
            <a:ext cx="1773002" cy="1155581"/>
          </a:xfrm>
          <a:prstGeom prst="wedgeRect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Name: Person2</a:t>
            </a:r>
          </a:p>
          <a:p>
            <a:pPr algn="ctr"/>
            <a:r>
              <a:rPr lang="en-US" sz="1200" dirty="0"/>
              <a:t>Position: x2, y2</a:t>
            </a:r>
          </a:p>
          <a:p>
            <a:pPr algn="ctr"/>
            <a:r>
              <a:rPr lang="en-US" sz="1200" dirty="0"/>
              <a:t>Room: Guestroom</a:t>
            </a:r>
          </a:p>
          <a:p>
            <a:pPr algn="ctr"/>
            <a:r>
              <a:rPr lang="en-US" sz="1200" dirty="0"/>
              <a:t>Last active: &gt;30min</a:t>
            </a:r>
          </a:p>
          <a:p>
            <a:pPr algn="ctr"/>
            <a:r>
              <a:rPr lang="en-US" sz="1200" dirty="0"/>
              <a:t>Role: Child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8931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724D9C-DFB4-4DE1-9240-A7D4293F2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7591" y="9323"/>
            <a:ext cx="10864597" cy="68486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6EFE0-0B84-45A5-9703-8D6127BFA022}"/>
              </a:ext>
            </a:extLst>
          </p:cNvPr>
          <p:cNvSpPr/>
          <p:nvPr/>
        </p:nvSpPr>
        <p:spPr>
          <a:xfrm>
            <a:off x="19812" y="0"/>
            <a:ext cx="12188952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2500">
                <a:srgbClr val="000000">
                  <a:alpha val="92000"/>
                </a:srgbClr>
              </a:gs>
              <a:gs pos="47750">
                <a:srgbClr val="000000">
                  <a:alpha val="90000"/>
                </a:srgbClr>
              </a:gs>
              <a:gs pos="23000">
                <a:schemeClr val="tx1">
                  <a:alpha val="73000"/>
                  <a:lumMod val="76000"/>
                  <a:lumOff val="24000"/>
                </a:schemeClr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096468E-7706-4BD0-8CBA-3521ACF5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22" y="3015069"/>
            <a:ext cx="4366710" cy="13080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Интеграция </a:t>
            </a:r>
            <a:r>
              <a:rPr lang="en-US" sz="4800" dirty="0">
                <a:solidFill>
                  <a:schemeClr val="bg1"/>
                </a:solidFill>
              </a:rPr>
              <a:t>IPS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ru-RU" sz="4800" dirty="0">
                <a:solidFill>
                  <a:schemeClr val="bg1"/>
                </a:solidFill>
              </a:rPr>
              <a:t>в </a:t>
            </a:r>
            <a:r>
              <a:rPr lang="en-US" sz="4800" dirty="0" err="1">
                <a:solidFill>
                  <a:schemeClr val="bg1"/>
                </a:solidFill>
              </a:rPr>
              <a:t>Smarthome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838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973DC8-735F-4F26-81F5-4CD909C64392}"/>
              </a:ext>
            </a:extLst>
          </p:cNvPr>
          <p:cNvSpPr txBox="1"/>
          <p:nvPr/>
        </p:nvSpPr>
        <p:spPr>
          <a:xfrm>
            <a:off x="1698779" y="167659"/>
            <a:ext cx="933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IPS </a:t>
            </a:r>
            <a:r>
              <a:rPr lang="ru-RU" sz="4800" dirty="0">
                <a:solidFill>
                  <a:schemeClr val="bg1"/>
                </a:solidFill>
              </a:rPr>
              <a:t>как сенсор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Smarthome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ru-RU" sz="4800" dirty="0">
                <a:solidFill>
                  <a:schemeClr val="bg1"/>
                </a:solidFill>
              </a:rPr>
              <a:t>системы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545A91-2FF9-4987-992A-0E3B5B759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50" y="1805416"/>
            <a:ext cx="574893" cy="5748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76C6D2-D2DA-4E26-BA67-305066CE6696}"/>
              </a:ext>
            </a:extLst>
          </p:cNvPr>
          <p:cNvSpPr txBox="1"/>
          <p:nvPr/>
        </p:nvSpPr>
        <p:spPr>
          <a:xfrm>
            <a:off x="9158720" y="2324567"/>
            <a:ext cx="2791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Существующая инфраструктура </a:t>
            </a:r>
            <a:r>
              <a:rPr lang="en-US" dirty="0" err="1">
                <a:solidFill>
                  <a:schemeClr val="bg1"/>
                </a:solidFill>
              </a:rPr>
              <a:t>SmartHome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систем уже имеет все возможности к включению </a:t>
            </a:r>
            <a:r>
              <a:rPr lang="en-US" dirty="0">
                <a:solidFill>
                  <a:schemeClr val="bg1"/>
                </a:solidFill>
              </a:rPr>
              <a:t>IPS</a:t>
            </a:r>
            <a:r>
              <a:rPr lang="ru-RU" dirty="0">
                <a:solidFill>
                  <a:schemeClr val="bg1"/>
                </a:solidFill>
              </a:rPr>
              <a:t> для дополнительных возможностей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95F99E-8EE4-4CEE-8472-EAFF1C7C1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4" y="2859520"/>
            <a:ext cx="1179925" cy="961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894374-1641-44E4-874C-D5407E2F4B9D}"/>
              </a:ext>
            </a:extLst>
          </p:cNvPr>
          <p:cNvSpPr txBox="1"/>
          <p:nvPr/>
        </p:nvSpPr>
        <p:spPr>
          <a:xfrm>
            <a:off x="424193" y="3858179"/>
            <a:ext cx="1801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IPS </a:t>
            </a:r>
            <a:r>
              <a:rPr lang="ru-RU" sz="2800" dirty="0">
                <a:solidFill>
                  <a:schemeClr val="bg1"/>
                </a:solidFill>
              </a:rPr>
              <a:t>Сенсор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355764-5D47-416A-ACE3-DC7EED98E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73" y="3178440"/>
            <a:ext cx="1573007" cy="1437207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4F9FA7E-B403-4169-8585-7B07B654DAAF}"/>
              </a:ext>
            </a:extLst>
          </p:cNvPr>
          <p:cNvCxnSpPr>
            <a:cxnSpLocks/>
          </p:cNvCxnSpPr>
          <p:nvPr/>
        </p:nvCxnSpPr>
        <p:spPr>
          <a:xfrm flipH="1">
            <a:off x="1973726" y="2103975"/>
            <a:ext cx="1795462" cy="1018862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3ED33A3-A45A-46A0-BD98-EDB4E5424C1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59455" y="4556283"/>
            <a:ext cx="1671497" cy="5236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1F4193B-19FA-4AFE-BC35-1CF8F831D8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52" y="3755024"/>
            <a:ext cx="1707251" cy="1707251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40520C-8FAE-458B-A170-92C4D0EDEB5D}"/>
              </a:ext>
            </a:extLst>
          </p:cNvPr>
          <p:cNvSpPr txBox="1"/>
          <p:nvPr/>
        </p:nvSpPr>
        <p:spPr>
          <a:xfrm>
            <a:off x="2646382" y="5521849"/>
            <a:ext cx="169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Smarthome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сервер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FA7E705-78EB-479E-9E0D-9A6267C20971}"/>
              </a:ext>
            </a:extLst>
          </p:cNvPr>
          <p:cNvCxnSpPr>
            <a:cxnSpLocks/>
          </p:cNvCxnSpPr>
          <p:nvPr/>
        </p:nvCxnSpPr>
        <p:spPr>
          <a:xfrm flipV="1">
            <a:off x="4302449" y="4151680"/>
            <a:ext cx="2583750" cy="73328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DFA0C9A-106B-4309-AD6D-5828EC309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4911" y="1334107"/>
            <a:ext cx="1310232" cy="131023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5C5652-FDDF-4004-9A03-9F50B392755D}"/>
              </a:ext>
            </a:extLst>
          </p:cNvPr>
          <p:cNvSpPr txBox="1"/>
          <p:nvPr/>
        </p:nvSpPr>
        <p:spPr>
          <a:xfrm>
            <a:off x="4079305" y="2746433"/>
            <a:ext cx="927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Токен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2ED77F-BF4F-40AE-A5E9-499B07F91B98}"/>
              </a:ext>
            </a:extLst>
          </p:cNvPr>
          <p:cNvSpPr txBox="1"/>
          <p:nvPr/>
        </p:nvSpPr>
        <p:spPr>
          <a:xfrm>
            <a:off x="6773432" y="4696565"/>
            <a:ext cx="1895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Smarthome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действие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493A06C0-EDEB-4B68-B911-E71C1CBD6CA6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225143" y="1989223"/>
            <a:ext cx="2272937" cy="1189217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901D12D7-840D-413A-A0E9-16AA79D58D50}"/>
              </a:ext>
            </a:extLst>
          </p:cNvPr>
          <p:cNvCxnSpPr>
            <a:cxnSpLocks/>
          </p:cNvCxnSpPr>
          <p:nvPr/>
        </p:nvCxnSpPr>
        <p:spPr>
          <a:xfrm flipH="1">
            <a:off x="3677510" y="2859520"/>
            <a:ext cx="327562" cy="875644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00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724D9C-DFB4-4DE1-9240-A7D4293F2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98" r="10998"/>
          <a:stretch/>
        </p:blipFill>
        <p:spPr>
          <a:xfrm>
            <a:off x="2341756" y="1"/>
            <a:ext cx="9848720" cy="6857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6EFE0-0B84-45A5-9703-8D6127BFA022}"/>
              </a:ext>
            </a:extLst>
          </p:cNvPr>
          <p:cNvSpPr/>
          <p:nvPr/>
        </p:nvSpPr>
        <p:spPr>
          <a:xfrm>
            <a:off x="-1" y="-1"/>
            <a:ext cx="12188951" cy="6858000"/>
          </a:xfrm>
          <a:prstGeom prst="rect">
            <a:avLst/>
          </a:prstGeom>
          <a:gradFill>
            <a:gsLst>
              <a:gs pos="13000">
                <a:schemeClr val="tx1">
                  <a:lumMod val="60000"/>
                  <a:lumOff val="40000"/>
                  <a:alpha val="61000"/>
                </a:schemeClr>
              </a:gs>
              <a:gs pos="0">
                <a:schemeClr val="bg1">
                  <a:alpha val="0"/>
                  <a:lumMod val="38000"/>
                </a:schemeClr>
              </a:gs>
              <a:gs pos="76000">
                <a:srgbClr val="000000"/>
              </a:gs>
              <a:gs pos="41000">
                <a:srgbClr val="000000">
                  <a:alpha val="66000"/>
                  <a:lumMod val="98000"/>
                  <a:lumOff val="2000"/>
                </a:srgbClr>
              </a:gs>
              <a:gs pos="57000">
                <a:srgbClr val="000000">
                  <a:alpha val="98000"/>
                  <a:lumMod val="92000"/>
                  <a:lumOff val="8000"/>
                </a:srgbClr>
              </a:gs>
              <a:gs pos="24000">
                <a:schemeClr val="tx1">
                  <a:lumMod val="88000"/>
                  <a:lumOff val="12000"/>
                  <a:alpha val="67000"/>
                </a:schemeClr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48DF9-25FD-4050-968D-6C616394E409}"/>
              </a:ext>
            </a:extLst>
          </p:cNvPr>
          <p:cNvSpPr txBox="1"/>
          <p:nvPr/>
        </p:nvSpPr>
        <p:spPr>
          <a:xfrm>
            <a:off x="279697" y="2893852"/>
            <a:ext cx="38576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Сценарии, которые могут быть улучшены с использованием</a:t>
            </a:r>
            <a:r>
              <a:rPr lang="en-US" dirty="0">
                <a:solidFill>
                  <a:schemeClr val="bg1"/>
                </a:solidFill>
              </a:rPr>
              <a:t> 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Освещение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Климат-контроль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Бытовая техника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Энергопотребление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9C358-E14B-42CB-A7AD-F33A1BF99307}"/>
              </a:ext>
            </a:extLst>
          </p:cNvPr>
          <p:cNvSpPr txBox="1"/>
          <p:nvPr/>
        </p:nvSpPr>
        <p:spPr>
          <a:xfrm>
            <a:off x="279697" y="289840"/>
            <a:ext cx="24002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Польза </a:t>
            </a:r>
            <a:r>
              <a:rPr lang="en-US" sz="2800" dirty="0">
                <a:solidFill>
                  <a:schemeClr val="bg1"/>
                </a:solidFill>
              </a:rPr>
              <a:t>IPS </a:t>
            </a:r>
            <a:r>
              <a:rPr lang="ru-RU" sz="2800" dirty="0">
                <a:solidFill>
                  <a:schemeClr val="bg1"/>
                </a:solidFill>
              </a:rPr>
              <a:t>в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SmartHome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системах:</a:t>
            </a:r>
          </a:p>
        </p:txBody>
      </p:sp>
    </p:spTree>
    <p:extLst>
      <p:ext uri="{BB962C8B-B14F-4D97-AF65-F5344CB8AC3E}">
        <p14:creationId xmlns:p14="http://schemas.microsoft.com/office/powerpoint/2010/main" val="370373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3601293C-49CF-4D20-8587-A9A400742C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8169" r="2472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17578-E8E2-4DF1-AF3B-05E190A7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65" y="3892893"/>
            <a:ext cx="4023360" cy="13080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/>
              <a:t>SmartHome</a:t>
            </a:r>
            <a:r>
              <a:rPr lang="en-US" sz="4800" dirty="0"/>
              <a:t> </a:t>
            </a:r>
            <a:r>
              <a:rPr lang="ru-RU" sz="4800" dirty="0"/>
              <a:t>С</a:t>
            </a:r>
            <a:r>
              <a:rPr lang="en-US" sz="4800" dirty="0" err="1"/>
              <a:t>истемы</a:t>
            </a:r>
            <a:endParaRPr lang="en-US" sz="4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29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973DC8-735F-4F26-81F5-4CD909C64392}"/>
              </a:ext>
            </a:extLst>
          </p:cNvPr>
          <p:cNvSpPr txBox="1"/>
          <p:nvPr/>
        </p:nvSpPr>
        <p:spPr>
          <a:xfrm>
            <a:off x="250721" y="167661"/>
            <a:ext cx="11690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Сценарий освещения с использованием </a:t>
            </a:r>
            <a:r>
              <a:rPr lang="en-US" sz="4800" dirty="0">
                <a:solidFill>
                  <a:schemeClr val="bg1"/>
                </a:solidFill>
              </a:rPr>
              <a:t>IPS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5B33A5-2541-488F-A94B-4F3DB81D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289"/>
            <a:ext cx="7281438" cy="45153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EE579C-1CD0-4256-AC0A-40E818330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2248992"/>
            <a:ext cx="544865" cy="4439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801A53-7261-443B-B312-5DBC7F5C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36" y="2372586"/>
            <a:ext cx="279223" cy="5429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531455-103C-41F3-8A6D-6298F032E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67" y="2978169"/>
            <a:ext cx="638927" cy="78172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545A91-2FF9-4987-992A-0E3B5B759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50" y="1805416"/>
            <a:ext cx="574893" cy="574893"/>
          </a:xfrm>
          <a:prstGeom prst="rect">
            <a:avLst/>
          </a:prstGeom>
        </p:spPr>
      </p:pic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84DDB75-12D1-4D0D-9061-F225EF04057D}"/>
              </a:ext>
            </a:extLst>
          </p:cNvPr>
          <p:cNvCxnSpPr>
            <a:cxnSpLocks/>
          </p:cNvCxnSpPr>
          <p:nvPr/>
        </p:nvCxnSpPr>
        <p:spPr>
          <a:xfrm flipV="1">
            <a:off x="4953181" y="2679890"/>
            <a:ext cx="399150" cy="18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D76C6D2-D2DA-4E26-BA67-305066CE6696}"/>
              </a:ext>
            </a:extLst>
          </p:cNvPr>
          <p:cNvSpPr txBox="1"/>
          <p:nvPr/>
        </p:nvSpPr>
        <p:spPr>
          <a:xfrm>
            <a:off x="8525042" y="1176041"/>
            <a:ext cx="3328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Положение человека отслеживается системой </a:t>
            </a:r>
            <a:r>
              <a:rPr lang="en-US" dirty="0">
                <a:solidFill>
                  <a:schemeClr val="bg1"/>
                </a:solidFill>
              </a:rPr>
              <a:t>IPS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IPS </a:t>
            </a:r>
            <a:r>
              <a:rPr lang="ru-RU" dirty="0">
                <a:solidFill>
                  <a:schemeClr val="bg1"/>
                </a:solidFill>
              </a:rPr>
              <a:t>передаёт данные о положении всех активных токенов на управляющий сервер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Сервер принимает решение о включении света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8EA8B7-93B4-48FE-AB11-539A163D7B4D}"/>
              </a:ext>
            </a:extLst>
          </p:cNvPr>
          <p:cNvSpPr txBox="1"/>
          <p:nvPr/>
        </p:nvSpPr>
        <p:spPr>
          <a:xfrm>
            <a:off x="5027070" y="2782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1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DC2C2B-4B04-4C63-A744-EC896BE34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870" y="2773274"/>
            <a:ext cx="638927" cy="781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8AD20C8-D5CC-4513-84B2-744ADD6DC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476" y="4230228"/>
            <a:ext cx="544865" cy="44396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00CAF0-75C9-45A3-B742-E1C151E4A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713" y="2350272"/>
            <a:ext cx="544865" cy="44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E4128F0-32D2-4B03-9F02-D2166C7AC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63" y="3262383"/>
            <a:ext cx="544865" cy="443964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3413E9B8-4B8B-4834-93B6-E5CC42532C48}"/>
              </a:ext>
            </a:extLst>
          </p:cNvPr>
          <p:cNvSpPr/>
          <p:nvPr/>
        </p:nvSpPr>
        <p:spPr>
          <a:xfrm>
            <a:off x="399435" y="1401290"/>
            <a:ext cx="3620718" cy="3738764"/>
          </a:xfrm>
          <a:prstGeom prst="ellips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42C853B3-90A1-4FA9-8CDD-B32007B331C9}"/>
              </a:ext>
            </a:extLst>
          </p:cNvPr>
          <p:cNvCxnSpPr/>
          <p:nvPr/>
        </p:nvCxnSpPr>
        <p:spPr>
          <a:xfrm flipH="1" flipV="1">
            <a:off x="5152756" y="2092862"/>
            <a:ext cx="344819" cy="257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054592-E35A-480D-950D-1F1E85EEBEEC}"/>
              </a:ext>
            </a:extLst>
          </p:cNvPr>
          <p:cNvSpPr txBox="1"/>
          <p:nvPr/>
        </p:nvSpPr>
        <p:spPr>
          <a:xfrm>
            <a:off x="5311420" y="1879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D0376B9F-B9F2-4FDB-A362-EF65ADC1F1D9}"/>
              </a:ext>
            </a:extLst>
          </p:cNvPr>
          <p:cNvCxnSpPr>
            <a:cxnSpLocks/>
          </p:cNvCxnSpPr>
          <p:nvPr/>
        </p:nvCxnSpPr>
        <p:spPr>
          <a:xfrm>
            <a:off x="5006172" y="2364348"/>
            <a:ext cx="950612" cy="7624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EF81473-31C6-4ACF-9768-EB1F77DD77FC}"/>
              </a:ext>
            </a:extLst>
          </p:cNvPr>
          <p:cNvSpPr txBox="1"/>
          <p:nvPr/>
        </p:nvSpPr>
        <p:spPr>
          <a:xfrm>
            <a:off x="5670039" y="2613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70EEF10-F617-4D2F-B437-3FC2C47CAD25}"/>
              </a:ext>
            </a:extLst>
          </p:cNvPr>
          <p:cNvSpPr/>
          <p:nvPr/>
        </p:nvSpPr>
        <p:spPr>
          <a:xfrm>
            <a:off x="2138972" y="823574"/>
            <a:ext cx="3620718" cy="3738764"/>
          </a:xfrm>
          <a:prstGeom prst="ellips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7B34EE4-47D7-408B-9B1E-6FE7CFE91286}"/>
              </a:ext>
            </a:extLst>
          </p:cNvPr>
          <p:cNvSpPr/>
          <p:nvPr/>
        </p:nvSpPr>
        <p:spPr>
          <a:xfrm>
            <a:off x="4644973" y="2814148"/>
            <a:ext cx="3620718" cy="3738764"/>
          </a:xfrm>
          <a:prstGeom prst="ellips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82DEA157-5D71-4940-8BA6-B77FE56A76AF}"/>
              </a:ext>
            </a:extLst>
          </p:cNvPr>
          <p:cNvSpPr/>
          <p:nvPr/>
        </p:nvSpPr>
        <p:spPr>
          <a:xfrm>
            <a:off x="3687216" y="702872"/>
            <a:ext cx="3620718" cy="3738764"/>
          </a:xfrm>
          <a:prstGeom prst="ellips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989A66-446C-438E-9B5D-14FA837901E2}"/>
              </a:ext>
            </a:extLst>
          </p:cNvPr>
          <p:cNvSpPr txBox="1"/>
          <p:nvPr/>
        </p:nvSpPr>
        <p:spPr>
          <a:xfrm>
            <a:off x="8633837" y="4452210"/>
            <a:ext cx="3328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При этом, зная информацию о токене, можно не включать свет (или включать не полностью), основываясь на предпочтениях конкретного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2094868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973DC8-735F-4F26-81F5-4CD909C64392}"/>
              </a:ext>
            </a:extLst>
          </p:cNvPr>
          <p:cNvSpPr txBox="1"/>
          <p:nvPr/>
        </p:nvSpPr>
        <p:spPr>
          <a:xfrm>
            <a:off x="250721" y="167661"/>
            <a:ext cx="1169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Сценарий климат-контроля с использованием </a:t>
            </a:r>
            <a:r>
              <a:rPr lang="en-US" sz="4000" dirty="0">
                <a:solidFill>
                  <a:schemeClr val="bg1"/>
                </a:solidFill>
              </a:rPr>
              <a:t>IPS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5B33A5-2541-488F-A94B-4F3DB81D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289"/>
            <a:ext cx="7281438" cy="45153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EE579C-1CD0-4256-AC0A-40E818330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2248992"/>
            <a:ext cx="544865" cy="4439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801A53-7261-443B-B312-5DBC7F5C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69" y="1879659"/>
            <a:ext cx="279223" cy="5429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545A91-2FF9-4987-992A-0E3B5B75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50" y="1805416"/>
            <a:ext cx="574893" cy="5748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76C6D2-D2DA-4E26-BA67-305066CE6696}"/>
              </a:ext>
            </a:extLst>
          </p:cNvPr>
          <p:cNvSpPr txBox="1"/>
          <p:nvPr/>
        </p:nvSpPr>
        <p:spPr>
          <a:xfrm>
            <a:off x="8344151" y="1805416"/>
            <a:ext cx="33289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Если токен обнаружен в положении «1», то сплит-система работает в полноценном режиме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При наличии токена в положении «2» сплит-система может снижать силу напора или перенаправлять заслонки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Управление сплит-системой осуществляется все тем же сервером </a:t>
            </a:r>
            <a:r>
              <a:rPr lang="en-US" dirty="0" err="1">
                <a:solidFill>
                  <a:schemeClr val="bg1"/>
                </a:solidFill>
              </a:rPr>
              <a:t>SmartHome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8EA8B7-93B4-48FE-AB11-539A163D7B4D}"/>
              </a:ext>
            </a:extLst>
          </p:cNvPr>
          <p:cNvSpPr txBox="1"/>
          <p:nvPr/>
        </p:nvSpPr>
        <p:spPr>
          <a:xfrm>
            <a:off x="1664664" y="20077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8AD20C8-D5CC-4513-84B2-744ADD6DC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476" y="4230228"/>
            <a:ext cx="544865" cy="44396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00CAF0-75C9-45A3-B742-E1C151E4A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713" y="2350272"/>
            <a:ext cx="544865" cy="44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E4128F0-32D2-4B03-9F02-D2166C7AC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63" y="3262383"/>
            <a:ext cx="544865" cy="4439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054592-E35A-480D-950D-1F1E85EEBEEC}"/>
              </a:ext>
            </a:extLst>
          </p:cNvPr>
          <p:cNvSpPr txBox="1"/>
          <p:nvPr/>
        </p:nvSpPr>
        <p:spPr>
          <a:xfrm>
            <a:off x="3050476" y="2422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1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D6655F-A6E8-4A4D-9989-D9EDC962C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2389" y="4102173"/>
            <a:ext cx="1159611" cy="443964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EE22FEB-7F07-4DE9-A977-DF61DA273256}"/>
              </a:ext>
            </a:extLst>
          </p:cNvPr>
          <p:cNvCxnSpPr/>
          <p:nvPr/>
        </p:nvCxnSpPr>
        <p:spPr>
          <a:xfrm flipV="1">
            <a:off x="2532000" y="2350272"/>
            <a:ext cx="2275974" cy="187995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B001640-C6F6-4061-B136-0CE512523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05" y="2300787"/>
            <a:ext cx="279223" cy="5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75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973DC8-735F-4F26-81F5-4CD909C64392}"/>
              </a:ext>
            </a:extLst>
          </p:cNvPr>
          <p:cNvSpPr txBox="1"/>
          <p:nvPr/>
        </p:nvSpPr>
        <p:spPr>
          <a:xfrm>
            <a:off x="250721" y="167661"/>
            <a:ext cx="1169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Сценарий доступа в помещение с использованием </a:t>
            </a:r>
            <a:r>
              <a:rPr lang="en-US" sz="3600" dirty="0">
                <a:solidFill>
                  <a:schemeClr val="bg1"/>
                </a:solidFill>
              </a:rPr>
              <a:t>IPS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5B33A5-2541-488F-A94B-4F3DB81D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289"/>
            <a:ext cx="7281438" cy="45153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EE579C-1CD0-4256-AC0A-40E818330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2248992"/>
            <a:ext cx="544865" cy="4439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801A53-7261-443B-B312-5DBC7F5C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69" y="1879659"/>
            <a:ext cx="279223" cy="5429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545A91-2FF9-4987-992A-0E3B5B75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50" y="1805416"/>
            <a:ext cx="574893" cy="5748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76C6D2-D2DA-4E26-BA67-305066CE6696}"/>
              </a:ext>
            </a:extLst>
          </p:cNvPr>
          <p:cNvSpPr txBox="1"/>
          <p:nvPr/>
        </p:nvSpPr>
        <p:spPr>
          <a:xfrm>
            <a:off x="8656256" y="2305341"/>
            <a:ext cx="3328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Обнаружение человека </a:t>
            </a:r>
            <a:r>
              <a:rPr lang="ru-RU" dirty="0" err="1">
                <a:solidFill>
                  <a:schemeClr val="bg1"/>
                </a:solidFill>
              </a:rPr>
              <a:t>зарегестрированного</a:t>
            </a:r>
            <a:r>
              <a:rPr lang="ru-RU" dirty="0">
                <a:solidFill>
                  <a:schemeClr val="bg1"/>
                </a:solidFill>
              </a:rPr>
              <a:t> в системе + двухфакторная аутентификация позволит автоматически впускать человека в помещение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Возможна выдача временного\одноразового токена постороннему человеку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8EA8B7-93B4-48FE-AB11-539A163D7B4D}"/>
              </a:ext>
            </a:extLst>
          </p:cNvPr>
          <p:cNvSpPr txBox="1"/>
          <p:nvPr/>
        </p:nvSpPr>
        <p:spPr>
          <a:xfrm>
            <a:off x="1664664" y="20077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8AD20C8-D5CC-4513-84B2-744ADD6DC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15" y="5151718"/>
            <a:ext cx="544865" cy="44396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00CAF0-75C9-45A3-B742-E1C151E4A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713" y="2350272"/>
            <a:ext cx="544865" cy="44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E4128F0-32D2-4B03-9F02-D2166C7AC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63" y="3262383"/>
            <a:ext cx="544865" cy="4439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054592-E35A-480D-950D-1F1E85EEBEEC}"/>
              </a:ext>
            </a:extLst>
          </p:cNvPr>
          <p:cNvSpPr txBox="1"/>
          <p:nvPr/>
        </p:nvSpPr>
        <p:spPr>
          <a:xfrm>
            <a:off x="3050476" y="2422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1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B001640-C6F6-4061-B136-0CE512523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5805643"/>
            <a:ext cx="279223" cy="542934"/>
          </a:xfrm>
          <a:prstGeom prst="rect">
            <a:avLst/>
          </a:prstGeom>
          <a:effectLst>
            <a:glow rad="152400">
              <a:schemeClr val="bg1">
                <a:alpha val="40000"/>
              </a:schemeClr>
            </a:glow>
          </a:effec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28F2CB13-4BA9-4CBA-86BA-233C1B60C5A3}"/>
              </a:ext>
            </a:extLst>
          </p:cNvPr>
          <p:cNvSpPr/>
          <p:nvPr/>
        </p:nvSpPr>
        <p:spPr>
          <a:xfrm>
            <a:off x="5167592" y="4219368"/>
            <a:ext cx="2561909" cy="2544969"/>
          </a:xfrm>
          <a:prstGeom prst="ellips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3C5E155-8C3E-466C-A497-9ED14A1A9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06" y="5805643"/>
            <a:ext cx="279223" cy="542934"/>
          </a:xfrm>
          <a:prstGeom prst="rect">
            <a:avLst/>
          </a:prstGeom>
          <a:effectLst>
            <a:glow rad="152400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94867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973DC8-735F-4F26-81F5-4CD909C64392}"/>
              </a:ext>
            </a:extLst>
          </p:cNvPr>
          <p:cNvSpPr txBox="1"/>
          <p:nvPr/>
        </p:nvSpPr>
        <p:spPr>
          <a:xfrm>
            <a:off x="1188701" y="159922"/>
            <a:ext cx="997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Сценарий бытовой техники с использованием </a:t>
            </a:r>
            <a:r>
              <a:rPr lang="en-US" sz="3600" dirty="0">
                <a:solidFill>
                  <a:schemeClr val="bg1"/>
                </a:solidFill>
              </a:rPr>
              <a:t>IPS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5B33A5-2541-488F-A94B-4F3DB81D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289"/>
            <a:ext cx="7281438" cy="45153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EE579C-1CD0-4256-AC0A-40E818330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2248992"/>
            <a:ext cx="544865" cy="44396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545A91-2FF9-4987-992A-0E3B5B75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50" y="1805416"/>
            <a:ext cx="574893" cy="5748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76C6D2-D2DA-4E26-BA67-305066CE6696}"/>
              </a:ext>
            </a:extLst>
          </p:cNvPr>
          <p:cNvSpPr txBox="1"/>
          <p:nvPr/>
        </p:nvSpPr>
        <p:spPr>
          <a:xfrm>
            <a:off x="8656256" y="2305341"/>
            <a:ext cx="33289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Обнаруженный в помещении токен «1» вызывает </a:t>
            </a:r>
            <a:r>
              <a:rPr lang="ru-RU" dirty="0" err="1">
                <a:solidFill>
                  <a:schemeClr val="bg1"/>
                </a:solidFill>
              </a:rPr>
              <a:t>автовключение</a:t>
            </a:r>
            <a:r>
              <a:rPr lang="ru-RU" dirty="0">
                <a:solidFill>
                  <a:schemeClr val="bg1"/>
                </a:solidFill>
              </a:rPr>
              <a:t> чайника при появлении впервые за день в квартире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Токен «2» имеет другие настройки и не вызывает исполнение такого сценария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8AD20C8-D5CC-4513-84B2-744ADD6DC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15" y="5151718"/>
            <a:ext cx="544865" cy="44396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00CAF0-75C9-45A3-B742-E1C151E4A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713" y="2350272"/>
            <a:ext cx="544865" cy="44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E4128F0-32D2-4B03-9F02-D2166C7AC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63" y="3262383"/>
            <a:ext cx="544865" cy="44396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B001640-C6F6-4061-B136-0CE512523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86" y="4624729"/>
            <a:ext cx="279223" cy="542934"/>
          </a:xfrm>
          <a:prstGeom prst="rect">
            <a:avLst/>
          </a:prstGeom>
          <a:effectLst>
            <a:glow rad="152400">
              <a:schemeClr val="bg1">
                <a:alpha val="40000"/>
              </a:schemeClr>
            </a:glo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3C5E155-8C3E-466C-A497-9ED14A1A9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79" y="4564421"/>
            <a:ext cx="279223" cy="542934"/>
          </a:xfrm>
          <a:prstGeom prst="rect">
            <a:avLst/>
          </a:prstGeom>
          <a:effectLst>
            <a:glow rad="152400">
              <a:srgbClr val="FF0000">
                <a:alpha val="40000"/>
              </a:srgbClr>
            </a:glo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038629F-818C-49AD-A273-66CF3C42E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7253" y="1563329"/>
            <a:ext cx="742012" cy="742012"/>
          </a:xfrm>
          <a:prstGeom prst="rect">
            <a:avLst/>
          </a:prstGeom>
          <a:effectLst>
            <a:glow rad="152400">
              <a:schemeClr val="bg1">
                <a:alpha val="40000"/>
              </a:schemeClr>
            </a:glow>
          </a:effectLst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AEEA863-10AA-4BCB-8B83-C0CC3B3E011A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439265" y="2092862"/>
            <a:ext cx="1498432" cy="287447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640445-70AC-4D9B-A4AF-2609B2F831E5}"/>
              </a:ext>
            </a:extLst>
          </p:cNvPr>
          <p:cNvSpPr txBox="1"/>
          <p:nvPr/>
        </p:nvSpPr>
        <p:spPr>
          <a:xfrm>
            <a:off x="5935380" y="4224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13AF6D-5CE4-4756-9F9A-95A8B443C754}"/>
              </a:ext>
            </a:extLst>
          </p:cNvPr>
          <p:cNvSpPr txBox="1"/>
          <p:nvPr/>
        </p:nvSpPr>
        <p:spPr>
          <a:xfrm>
            <a:off x="6500516" y="4081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01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973DC8-735F-4F26-81F5-4CD909C64392}"/>
              </a:ext>
            </a:extLst>
          </p:cNvPr>
          <p:cNvSpPr txBox="1"/>
          <p:nvPr/>
        </p:nvSpPr>
        <p:spPr>
          <a:xfrm>
            <a:off x="424193" y="167659"/>
            <a:ext cx="11118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Общая концепция улучшения сценариев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F18A07C5-7569-4D99-B4ED-86D411CD9869}"/>
              </a:ext>
            </a:extLst>
          </p:cNvPr>
          <p:cNvCxnSpPr/>
          <p:nvPr/>
        </p:nvCxnSpPr>
        <p:spPr>
          <a:xfrm>
            <a:off x="5692877" y="1081548"/>
            <a:ext cx="0" cy="53192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4C372A-0986-4453-8C88-A2C865473B8E}"/>
              </a:ext>
            </a:extLst>
          </p:cNvPr>
          <p:cNvSpPr txBox="1"/>
          <p:nvPr/>
        </p:nvSpPr>
        <p:spPr>
          <a:xfrm>
            <a:off x="1622322" y="1081548"/>
            <a:ext cx="30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SmartHome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без </a:t>
            </a:r>
            <a:r>
              <a:rPr lang="en-US" sz="2800" dirty="0">
                <a:solidFill>
                  <a:schemeClr val="bg1"/>
                </a:solidFill>
              </a:rPr>
              <a:t>IPS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6A7065-699F-4D9A-B333-9BAEEB31A2DF}"/>
              </a:ext>
            </a:extLst>
          </p:cNvPr>
          <p:cNvSpPr txBox="1"/>
          <p:nvPr/>
        </p:nvSpPr>
        <p:spPr>
          <a:xfrm>
            <a:off x="6685936" y="1081548"/>
            <a:ext cx="30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SmartHome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с </a:t>
            </a:r>
            <a:r>
              <a:rPr lang="en-US" sz="2800" dirty="0">
                <a:solidFill>
                  <a:schemeClr val="bg1"/>
                </a:solidFill>
              </a:rPr>
              <a:t>IPS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1BD2D-3DA2-41D2-89DF-CBF3D2E31F58}"/>
              </a:ext>
            </a:extLst>
          </p:cNvPr>
          <p:cNvSpPr txBox="1"/>
          <p:nvPr/>
        </p:nvSpPr>
        <p:spPr>
          <a:xfrm>
            <a:off x="540774" y="1818968"/>
            <a:ext cx="4562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Присутствие на бинарном уровне (есть или нет кто-то в помещении)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Управление сценариями в основном заранее прописанными событиями или командами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Ограниченные возможности по разделению между собой присутствующих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344CF-ABFF-4854-ADD9-1DC18EFB3EF0}"/>
              </a:ext>
            </a:extLst>
          </p:cNvPr>
          <p:cNvSpPr txBox="1"/>
          <p:nvPr/>
        </p:nvSpPr>
        <p:spPr>
          <a:xfrm>
            <a:off x="5983632" y="1801963"/>
            <a:ext cx="4562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Точное понимание местоположения токена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Управление сценариями более автоматизировано, т.к. теперь может зависеть от наличия конкретного человека в конкретном месте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Вариативность одного и того же сценария в зависимости от конкретного  токена в области 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115332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C8724D9C-DFB4-4DE1-9240-A7D4293F2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1" y="0"/>
            <a:ext cx="11082319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6EFE0-0B84-45A5-9703-8D6127BFA022}"/>
              </a:ext>
            </a:extLst>
          </p:cNvPr>
          <p:cNvSpPr/>
          <p:nvPr/>
        </p:nvSpPr>
        <p:spPr>
          <a:xfrm>
            <a:off x="19812" y="0"/>
            <a:ext cx="9581388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2500">
                <a:srgbClr val="000000">
                  <a:alpha val="92000"/>
                </a:srgbClr>
              </a:gs>
              <a:gs pos="47750">
                <a:srgbClr val="000000">
                  <a:alpha val="60000"/>
                </a:srgbClr>
              </a:gs>
              <a:gs pos="23000">
                <a:schemeClr val="tx1">
                  <a:lumMod val="76000"/>
                  <a:lumOff val="24000"/>
                  <a:alpha val="46000"/>
                </a:schemeClr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48DF9-25FD-4050-968D-6C616394E409}"/>
              </a:ext>
            </a:extLst>
          </p:cNvPr>
          <p:cNvSpPr txBox="1"/>
          <p:nvPr/>
        </p:nvSpPr>
        <p:spPr>
          <a:xfrm>
            <a:off x="142113" y="1997839"/>
            <a:ext cx="3857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Умный дом предоставляю пользователю автоматический контроль и управление над элементами: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Освещения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Климата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Бытовой техники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Систем безопасности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Аудио и Видео систем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И.т.д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849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724D9C-DFB4-4DE1-9240-A7D4293F2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283786" cy="6858000"/>
          </a:xfrm>
          <a:prstGeom prst="rect">
            <a:avLst/>
          </a:prstGeom>
          <a:effectLst>
            <a:reflection stA="0"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6EFE0-0B84-45A5-9703-8D6127BFA022}"/>
              </a:ext>
            </a:extLst>
          </p:cNvPr>
          <p:cNvSpPr/>
          <p:nvPr/>
        </p:nvSpPr>
        <p:spPr>
          <a:xfrm>
            <a:off x="4934653" y="0"/>
            <a:ext cx="7255823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2500">
                <a:schemeClr val="bg2">
                  <a:alpha val="71000"/>
                  <a:lumMod val="48000"/>
                </a:schemeClr>
              </a:gs>
              <a:gs pos="47750">
                <a:schemeClr val="tx1"/>
              </a:gs>
              <a:gs pos="23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48DF9-25FD-4050-968D-6C616394E409}"/>
              </a:ext>
            </a:extLst>
          </p:cNvPr>
          <p:cNvSpPr txBox="1"/>
          <p:nvPr/>
        </p:nvSpPr>
        <p:spPr>
          <a:xfrm>
            <a:off x="8800338" y="1435864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Одно из основных понятий для</a:t>
            </a:r>
          </a:p>
          <a:p>
            <a:r>
              <a:rPr lang="ru-RU" dirty="0">
                <a:solidFill>
                  <a:schemeClr val="bg1"/>
                </a:solidFill>
              </a:rPr>
              <a:t>Умного дома – Сценарий.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20989-5F46-4DDC-8594-BB8DFD4A102F}"/>
              </a:ext>
            </a:extLst>
          </p:cNvPr>
          <p:cNvSpPr txBox="1"/>
          <p:nvPr/>
        </p:nvSpPr>
        <p:spPr>
          <a:xfrm>
            <a:off x="8800338" y="2782668"/>
            <a:ext cx="3391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Сценарий – автоматическое правило, которое предписывает</a:t>
            </a:r>
          </a:p>
          <a:p>
            <a:r>
              <a:rPr lang="ru-RU" dirty="0">
                <a:solidFill>
                  <a:schemeClr val="bg1"/>
                </a:solidFill>
              </a:rPr>
              <a:t>Умному дому задействовать те или иные свои системы при соблюдении определенных условий</a:t>
            </a:r>
          </a:p>
        </p:txBody>
      </p:sp>
    </p:spTree>
    <p:extLst>
      <p:ext uri="{BB962C8B-B14F-4D97-AF65-F5344CB8AC3E}">
        <p14:creationId xmlns:p14="http://schemas.microsoft.com/office/powerpoint/2010/main" val="197301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0A377BD-1C47-423F-8EBD-B2E49F4D0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03" y="3165683"/>
            <a:ext cx="1179925" cy="9614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ACDFE5-45EF-4541-927A-4FDAFC0F8E1C}"/>
              </a:ext>
            </a:extLst>
          </p:cNvPr>
          <p:cNvSpPr txBox="1"/>
          <p:nvPr/>
        </p:nvSpPr>
        <p:spPr>
          <a:xfrm>
            <a:off x="1412742" y="4164342"/>
            <a:ext cx="1801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Сенсор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7C5675C-23E5-495D-B427-194E1D576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22" y="3484603"/>
            <a:ext cx="1573007" cy="14372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B81AF5-E80D-44C2-8DAF-51BA307DDBD8}"/>
              </a:ext>
            </a:extLst>
          </p:cNvPr>
          <p:cNvSpPr txBox="1"/>
          <p:nvPr/>
        </p:nvSpPr>
        <p:spPr>
          <a:xfrm>
            <a:off x="7874748" y="5012028"/>
            <a:ext cx="3096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Smarthome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действие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149AFE-BB45-4500-A78A-6766A672E42A}"/>
              </a:ext>
            </a:extLst>
          </p:cNvPr>
          <p:cNvSpPr txBox="1"/>
          <p:nvPr/>
        </p:nvSpPr>
        <p:spPr>
          <a:xfrm>
            <a:off x="4757737" y="1809973"/>
            <a:ext cx="267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Внешний сигнал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578F2A9-845D-4BE4-B8EC-1F1ADC000703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962275" y="2410138"/>
            <a:ext cx="1795462" cy="1018862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C0AC7987-5AF7-4B92-AA93-7DA92C4EBC92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948004" y="4862446"/>
            <a:ext cx="1671497" cy="5236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97660B11-D650-43BA-AFB6-E564B6D6AFF3}"/>
              </a:ext>
            </a:extLst>
          </p:cNvPr>
          <p:cNvCxnSpPr>
            <a:cxnSpLocks/>
          </p:cNvCxnSpPr>
          <p:nvPr/>
        </p:nvCxnSpPr>
        <p:spPr>
          <a:xfrm flipH="1">
            <a:off x="5229225" y="3154638"/>
            <a:ext cx="204787" cy="82509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973DC8-735F-4F26-81F5-4CD909C64392}"/>
              </a:ext>
            </a:extLst>
          </p:cNvPr>
          <p:cNvSpPr txBox="1"/>
          <p:nvPr/>
        </p:nvSpPr>
        <p:spPr>
          <a:xfrm>
            <a:off x="3619501" y="259381"/>
            <a:ext cx="4638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solidFill>
                  <a:schemeClr val="bg1"/>
                </a:solidFill>
              </a:rPr>
              <a:t>Сценарии</a:t>
            </a: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3DCB081-536E-410A-80C7-0654DA651A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1" y="4061187"/>
            <a:ext cx="1707251" cy="1707251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6ECF57F-617A-4172-AB67-1D3AFE25CEEE}"/>
              </a:ext>
            </a:extLst>
          </p:cNvPr>
          <p:cNvSpPr txBox="1"/>
          <p:nvPr/>
        </p:nvSpPr>
        <p:spPr>
          <a:xfrm>
            <a:off x="3634931" y="5828012"/>
            <a:ext cx="169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Smarthome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сервер</a:t>
            </a:r>
          </a:p>
        </p:txBody>
      </p: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7964CFD6-BCD7-4A9F-997F-42C173C4C633}"/>
              </a:ext>
            </a:extLst>
          </p:cNvPr>
          <p:cNvCxnSpPr>
            <a:cxnSpLocks/>
          </p:cNvCxnSpPr>
          <p:nvPr/>
        </p:nvCxnSpPr>
        <p:spPr>
          <a:xfrm flipV="1">
            <a:off x="5290998" y="4457843"/>
            <a:ext cx="2583750" cy="73328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5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724D9C-DFB4-4DE1-9240-A7D4293F2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4003" y="0"/>
            <a:ext cx="10429875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6EFE0-0B84-45A5-9703-8D6127BFA022}"/>
              </a:ext>
            </a:extLst>
          </p:cNvPr>
          <p:cNvSpPr/>
          <p:nvPr/>
        </p:nvSpPr>
        <p:spPr>
          <a:xfrm>
            <a:off x="19812" y="0"/>
            <a:ext cx="7255823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2500">
                <a:srgbClr val="000000">
                  <a:alpha val="92000"/>
                </a:srgbClr>
              </a:gs>
              <a:gs pos="47750">
                <a:srgbClr val="000000">
                  <a:alpha val="90000"/>
                </a:srgbClr>
              </a:gs>
              <a:gs pos="23000">
                <a:schemeClr val="tx1">
                  <a:alpha val="73000"/>
                  <a:lumMod val="76000"/>
                  <a:lumOff val="24000"/>
                </a:schemeClr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48DF9-25FD-4050-968D-6C616394E409}"/>
              </a:ext>
            </a:extLst>
          </p:cNvPr>
          <p:cNvSpPr txBox="1"/>
          <p:nvPr/>
        </p:nvSpPr>
        <p:spPr>
          <a:xfrm>
            <a:off x="151638" y="2551837"/>
            <a:ext cx="3857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Типичные виды внешних воздействий: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Действие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Изменение сигнала с датчика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Запланированный по времени сигнал</a:t>
            </a:r>
          </a:p>
        </p:txBody>
      </p:sp>
    </p:spTree>
    <p:extLst>
      <p:ext uri="{BB962C8B-B14F-4D97-AF65-F5344CB8AC3E}">
        <p14:creationId xmlns:p14="http://schemas.microsoft.com/office/powerpoint/2010/main" val="168752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973DC8-735F-4F26-81F5-4CD909C64392}"/>
              </a:ext>
            </a:extLst>
          </p:cNvPr>
          <p:cNvSpPr txBox="1"/>
          <p:nvPr/>
        </p:nvSpPr>
        <p:spPr>
          <a:xfrm>
            <a:off x="3096554" y="148023"/>
            <a:ext cx="5609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Пример сценария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5B33A5-2541-488F-A94B-4F3DB81D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289"/>
            <a:ext cx="7281438" cy="45153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EE579C-1CD0-4256-AC0A-40E818330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67" y="4298867"/>
            <a:ext cx="544865" cy="4439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801A53-7261-443B-B312-5DBC7F5C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41" y="4913777"/>
            <a:ext cx="279223" cy="5429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531455-103C-41F3-8A6D-6298F032E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67" y="2978169"/>
            <a:ext cx="638927" cy="78172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545A91-2FF9-4987-992A-0E3B5B759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50" y="1805416"/>
            <a:ext cx="574893" cy="574893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D74ADCC-4CBC-472D-A377-C3C852F14809}"/>
              </a:ext>
            </a:extLst>
          </p:cNvPr>
          <p:cNvCxnSpPr>
            <a:cxnSpLocks/>
          </p:cNvCxnSpPr>
          <p:nvPr/>
        </p:nvCxnSpPr>
        <p:spPr>
          <a:xfrm flipH="1" flipV="1">
            <a:off x="6300467" y="4742831"/>
            <a:ext cx="490486" cy="1709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84DDB75-12D1-4D0D-9061-F225EF04057D}"/>
              </a:ext>
            </a:extLst>
          </p:cNvPr>
          <p:cNvCxnSpPr>
            <a:cxnSpLocks/>
          </p:cNvCxnSpPr>
          <p:nvPr/>
        </p:nvCxnSpPr>
        <p:spPr>
          <a:xfrm flipH="1" flipV="1">
            <a:off x="5057775" y="2439195"/>
            <a:ext cx="920683" cy="1790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08F3023-B629-49F6-BAA9-EBE64B267D98}"/>
              </a:ext>
            </a:extLst>
          </p:cNvPr>
          <p:cNvCxnSpPr>
            <a:cxnSpLocks/>
          </p:cNvCxnSpPr>
          <p:nvPr/>
        </p:nvCxnSpPr>
        <p:spPr>
          <a:xfrm>
            <a:off x="5225143" y="2370477"/>
            <a:ext cx="753315" cy="607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D76C6D2-D2DA-4E26-BA67-305066CE6696}"/>
              </a:ext>
            </a:extLst>
          </p:cNvPr>
          <p:cNvSpPr txBox="1"/>
          <p:nvPr/>
        </p:nvSpPr>
        <p:spPr>
          <a:xfrm>
            <a:off x="8130012" y="1997316"/>
            <a:ext cx="33289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Человек заходит в комнату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Датчик движения определяет нахождение человека в помещении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Датчик движения посылает сигнал на сервер </a:t>
            </a:r>
            <a:r>
              <a:rPr lang="en-US" dirty="0" err="1">
                <a:solidFill>
                  <a:schemeClr val="bg1"/>
                </a:solidFill>
              </a:rPr>
              <a:t>SmartHome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Сервер </a:t>
            </a:r>
            <a:r>
              <a:rPr lang="en-US" dirty="0" err="1">
                <a:solidFill>
                  <a:schemeClr val="bg1"/>
                </a:solidFill>
              </a:rPr>
              <a:t>SmartHome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отсылает команду на включение света в комнате с датчиком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10A14B-87DD-4904-802C-6D92C13C2EEA}"/>
              </a:ext>
            </a:extLst>
          </p:cNvPr>
          <p:cNvSpPr txBox="1"/>
          <p:nvPr/>
        </p:nvSpPr>
        <p:spPr>
          <a:xfrm>
            <a:off x="6487232" y="4458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8EA8B7-93B4-48FE-AB11-539A163D7B4D}"/>
              </a:ext>
            </a:extLst>
          </p:cNvPr>
          <p:cNvSpPr txBox="1"/>
          <p:nvPr/>
        </p:nvSpPr>
        <p:spPr>
          <a:xfrm>
            <a:off x="5283510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904276-D8C9-4CF6-8EFF-59BCC5092AFD}"/>
              </a:ext>
            </a:extLst>
          </p:cNvPr>
          <p:cNvSpPr txBox="1"/>
          <p:nvPr/>
        </p:nvSpPr>
        <p:spPr>
          <a:xfrm>
            <a:off x="5574947" y="23049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531898-9834-48BB-A07B-38073CBAAE3C}"/>
              </a:ext>
            </a:extLst>
          </p:cNvPr>
          <p:cNvSpPr txBox="1"/>
          <p:nvPr/>
        </p:nvSpPr>
        <p:spPr>
          <a:xfrm>
            <a:off x="6462494" y="5207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761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01293C-49CF-4D20-8587-A9A400742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0" r="184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17578-E8E2-4DF1-AF3B-05E190A7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6" y="3892893"/>
            <a:ext cx="4366710" cy="13080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Indoor Positioning</a:t>
            </a:r>
            <a:br>
              <a:rPr lang="en-US" sz="4800" dirty="0"/>
            </a:br>
            <a:r>
              <a:rPr lang="en-US" sz="4800" dirty="0"/>
              <a:t>Systems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528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724D9C-DFB4-4DE1-9240-A7D4293F2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effectLst>
            <a:reflection stA="0"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6EFE0-0B84-45A5-9703-8D6127BFA022}"/>
              </a:ext>
            </a:extLst>
          </p:cNvPr>
          <p:cNvSpPr/>
          <p:nvPr/>
        </p:nvSpPr>
        <p:spPr>
          <a:xfrm>
            <a:off x="4934653" y="0"/>
            <a:ext cx="7255823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2500">
                <a:schemeClr val="bg2">
                  <a:alpha val="71000"/>
                  <a:lumMod val="48000"/>
                </a:schemeClr>
              </a:gs>
              <a:gs pos="47750">
                <a:schemeClr val="tx1"/>
              </a:gs>
              <a:gs pos="23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20989-5F46-4DDC-8594-BB8DFD4A102F}"/>
              </a:ext>
            </a:extLst>
          </p:cNvPr>
          <p:cNvSpPr txBox="1"/>
          <p:nvPr/>
        </p:nvSpPr>
        <p:spPr>
          <a:xfrm>
            <a:off x="8800338" y="1844517"/>
            <a:ext cx="3391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Возможности </a:t>
            </a:r>
            <a:r>
              <a:rPr lang="en-US" dirty="0">
                <a:solidFill>
                  <a:schemeClr val="bg1"/>
                </a:solidFill>
              </a:rPr>
              <a:t>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Определение в реальном времени положения зарегистрированных токенов в заданном пространстве.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Определение пользовательских характеристик зарегистрированных токенов</a:t>
            </a:r>
          </a:p>
        </p:txBody>
      </p:sp>
    </p:spTree>
    <p:extLst>
      <p:ext uri="{BB962C8B-B14F-4D97-AF65-F5344CB8AC3E}">
        <p14:creationId xmlns:p14="http://schemas.microsoft.com/office/powerpoint/2010/main" val="1199548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717</Words>
  <Application>Microsoft Office PowerPoint</Application>
  <PresentationFormat>Широкоэкранный</PresentationFormat>
  <Paragraphs>148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Тема Office</vt:lpstr>
      <vt:lpstr>Использование IPS в системах умного дома</vt:lpstr>
      <vt:lpstr>SmartHome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Indoor Positioning Systems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Интеграция IPS в Smarthome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IPS в системах умного дома</dc:title>
  <dc:creator>Александр Климов</dc:creator>
  <cp:lastModifiedBy>Александр Климов</cp:lastModifiedBy>
  <cp:revision>78</cp:revision>
  <dcterms:created xsi:type="dcterms:W3CDTF">2021-06-28T16:32:52Z</dcterms:created>
  <dcterms:modified xsi:type="dcterms:W3CDTF">2021-07-01T21:19:47Z</dcterms:modified>
</cp:coreProperties>
</file>